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63" r:id="rId5"/>
    <p:sldId id="271" r:id="rId6"/>
    <p:sldId id="258" r:id="rId7"/>
    <p:sldId id="273" r:id="rId8"/>
    <p:sldId id="266" r:id="rId9"/>
    <p:sldId id="257" r:id="rId10"/>
    <p:sldId id="269" r:id="rId11"/>
    <p:sldId id="274" r:id="rId12"/>
    <p:sldId id="264" r:id="rId13"/>
    <p:sldId id="265" r:id="rId14"/>
    <p:sldId id="270" r:id="rId15"/>
    <p:sldId id="272" r:id="rId16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Farr%20West%20Stats\Farr%20West%205%20Year%20Compari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Farr%20West%20Stats\Farr%20West%205%20Year%20Comparis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Farr%20West%20Stats\Farr%20West%20January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Farr%20West%20Stats\Farr%20West%205%20Year%20Comparis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2012%20DUI%20Report%20With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aseline="0" dirty="0" smtClean="0">
                <a:solidFill>
                  <a:schemeClr val="accent1">
                    <a:lumMod val="75000"/>
                  </a:schemeClr>
                </a:solidFill>
              </a:rPr>
              <a:t>JANUARY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Calls</c:v>
                </c:pt>
              </c:strCache>
            </c:strRef>
          </c:tx>
          <c:cat>
            <c:numRef>
              <c:f>Sheet1!$B$23:$F$23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Sheet1!$B$24:$F$24</c:f>
              <c:numCache>
                <c:formatCode>General</c:formatCode>
                <c:ptCount val="5"/>
                <c:pt idx="0">
                  <c:v>249</c:v>
                </c:pt>
                <c:pt idx="1">
                  <c:v>225</c:v>
                </c:pt>
                <c:pt idx="2">
                  <c:v>248</c:v>
                </c:pt>
                <c:pt idx="3">
                  <c:v>235</c:v>
                </c:pt>
                <c:pt idx="4">
                  <c:v>290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75104"/>
        <c:axId val="72976640"/>
      </c:lineChart>
      <c:catAx>
        <c:axId val="7297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976640"/>
        <c:crosses val="autoZero"/>
        <c:auto val="1"/>
        <c:lblAlgn val="ctr"/>
        <c:lblOffset val="100"/>
        <c:noMultiLvlLbl val="0"/>
      </c:catAx>
      <c:valAx>
        <c:axId val="7297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75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FEBRUARY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Sheet1!$A$47</c:f>
              <c:strCache>
                <c:ptCount val="1"/>
                <c:pt idx="0">
                  <c:v>Calls</c:v>
                </c:pt>
              </c:strCache>
            </c:strRef>
          </c:tx>
          <c:cat>
            <c:numRef>
              <c:f>Sheet1!$B$46:$F$46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Sheet1!$B$47:$F$47</c:f>
              <c:numCache>
                <c:formatCode>General</c:formatCode>
                <c:ptCount val="5"/>
                <c:pt idx="0">
                  <c:v>180</c:v>
                </c:pt>
                <c:pt idx="1">
                  <c:v>230</c:v>
                </c:pt>
                <c:pt idx="2">
                  <c:v>194</c:v>
                </c:pt>
                <c:pt idx="3">
                  <c:v>231</c:v>
                </c:pt>
                <c:pt idx="4">
                  <c:v>240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98272"/>
        <c:axId val="74482816"/>
      </c:lineChart>
      <c:catAx>
        <c:axId val="729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482816"/>
        <c:crosses val="autoZero"/>
        <c:auto val="1"/>
        <c:lblAlgn val="ctr"/>
        <c:lblOffset val="100"/>
        <c:noMultiLvlLbl val="0"/>
      </c:catAx>
      <c:valAx>
        <c:axId val="7448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98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JANUARY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</c:rich>
      </c:tx>
      <c:layout>
        <c:manualLayout>
          <c:xMode val="edge"/>
          <c:yMode val="edge"/>
          <c:x val="0.39701783804802177"/>
          <c:y val="3.7542627904216419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chemeClr val="tx2">
            <a:lumMod val="60000"/>
            <a:lumOff val="40000"/>
          </a:schemeClr>
        </a:solidFill>
        <a:ln w="12700">
          <a:solidFill>
            <a:schemeClr val="tx2">
              <a:lumMod val="40000"/>
              <a:lumOff val="60000"/>
            </a:schemeClr>
          </a:solidFill>
          <a:prstDash val="solid"/>
        </a:ln>
      </c:spPr>
    </c:sideWall>
    <c:backWall>
      <c:thickness val="0"/>
      <c:spPr>
        <a:solidFill>
          <a:schemeClr val="tx2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4157384740810184E-2"/>
          <c:y val="0.11604095563139932"/>
          <c:w val="0.88988861688972209"/>
          <c:h val="0.70648464163822522"/>
        </c:manualLayout>
      </c:layout>
      <c:bar3DChart>
        <c:barDir val="col"/>
        <c:grouping val="standard"/>
        <c:varyColors val="0"/>
        <c:ser>
          <c:idx val="0"/>
          <c:order val="0"/>
          <c:tx>
            <c:v>Farr West Citation 5 Year Comparison</c:v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solidFill>
                <a:srgbClr val="FFFFCC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5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</c:numLit>
          </c:cat>
          <c:val>
            <c:numRef>
              <c:f>'5 Year comparison Citations'!$A$7:$E$7</c:f>
              <c:numCache>
                <c:formatCode>General</c:formatCode>
                <c:ptCount val="5"/>
                <c:pt idx="0">
                  <c:v>56</c:v>
                </c:pt>
                <c:pt idx="1">
                  <c:v>73</c:v>
                </c:pt>
                <c:pt idx="2">
                  <c:v>25</c:v>
                </c:pt>
                <c:pt idx="3">
                  <c:v>38</c:v>
                </c:pt>
                <c:pt idx="4">
                  <c:v>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4495872"/>
        <c:axId val="74511104"/>
        <c:axId val="74479360"/>
      </c:bar3DChart>
      <c:catAx>
        <c:axId val="7449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511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45111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495872"/>
        <c:crosses val="autoZero"/>
        <c:crossBetween val="between"/>
      </c:valAx>
      <c:serAx>
        <c:axId val="74479360"/>
        <c:scaling>
          <c:orientation val="minMax"/>
        </c:scaling>
        <c:delete val="1"/>
        <c:axPos val="b"/>
        <c:majorTickMark val="out"/>
        <c:minorTickMark val="none"/>
        <c:tickLblPos val="nextTo"/>
        <c:crossAx val="7451110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defRPr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5-YEAR</a:t>
            </a:r>
            <a:r>
              <a:rPr lang="en-US" sz="2000" baseline="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COMPARISON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Totals Calls</c:v>
                </c:pt>
              </c:strCache>
            </c:strRef>
          </c:tx>
          <c:invertIfNegative val="0"/>
          <c:cat>
            <c:numRef>
              <c:f>Sheet1!$B$3:$F$3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3018</c:v>
                </c:pt>
                <c:pt idx="1">
                  <c:v>2685</c:v>
                </c:pt>
                <c:pt idx="2">
                  <c:v>2899</c:v>
                </c:pt>
                <c:pt idx="3">
                  <c:v>2920</c:v>
                </c:pt>
                <c:pt idx="4">
                  <c:v>2847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549888"/>
        <c:axId val="74563968"/>
        <c:axId val="0"/>
      </c:bar3DChart>
      <c:catAx>
        <c:axId val="7454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563968"/>
        <c:crosses val="autoZero"/>
        <c:auto val="1"/>
        <c:lblAlgn val="ctr"/>
        <c:lblOffset val="100"/>
        <c:noMultiLvlLbl val="0"/>
      </c:catAx>
      <c:valAx>
        <c:axId val="7456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549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2012</a:t>
            </a:r>
            <a:r>
              <a:rPr lang="en-US" baseline="0" dirty="0">
                <a:latin typeface="+mj-lt"/>
              </a:rPr>
              <a:t> </a:t>
            </a:r>
            <a:r>
              <a:rPr lang="en-US" dirty="0">
                <a:latin typeface="+mj-lt"/>
              </a:rPr>
              <a:t>DUI</a:t>
            </a:r>
            <a:r>
              <a:rPr lang="en-US" baseline="0" dirty="0">
                <a:latin typeface="+mj-lt"/>
              </a:rPr>
              <a:t> ARRESTS BY AREA</a:t>
            </a:r>
            <a:endParaRPr lang="en-US" dirty="0">
              <a:latin typeface="+mj-lt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ARRESTS</c:v>
          </c:tx>
          <c:invertIfNegative val="0"/>
          <c:cat>
            <c:strRef>
              <c:f>Sheet2!$A$2:$L$2</c:f>
              <c:strCache>
                <c:ptCount val="12"/>
                <c:pt idx="0">
                  <c:v>UV</c:v>
                </c:pt>
                <c:pt idx="1">
                  <c:v>HU</c:v>
                </c:pt>
                <c:pt idx="2">
                  <c:v>UN</c:v>
                </c:pt>
                <c:pt idx="3">
                  <c:v>UE</c:v>
                </c:pt>
                <c:pt idx="4">
                  <c:v>WT</c:v>
                </c:pt>
                <c:pt idx="5">
                  <c:v>WH</c:v>
                </c:pt>
                <c:pt idx="6">
                  <c:v>HO</c:v>
                </c:pt>
                <c:pt idx="7">
                  <c:v>MSL</c:v>
                </c:pt>
                <c:pt idx="8">
                  <c:v>FW</c:v>
                </c:pt>
                <c:pt idx="9">
                  <c:v>PC</c:v>
                </c:pt>
                <c:pt idx="10">
                  <c:v>UCWEST</c:v>
                </c:pt>
                <c:pt idx="11">
                  <c:v>OJ</c:v>
                </c:pt>
              </c:strCache>
            </c:strRef>
          </c:cat>
          <c:val>
            <c:numRef>
              <c:f>Sheet2!$A$3:$L$3</c:f>
              <c:numCache>
                <c:formatCode>General</c:formatCode>
                <c:ptCount val="12"/>
                <c:pt idx="0">
                  <c:v>14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23</c:v>
                </c:pt>
                <c:pt idx="6">
                  <c:v>5</c:v>
                </c:pt>
                <c:pt idx="7">
                  <c:v>5</c:v>
                </c:pt>
                <c:pt idx="8">
                  <c:v>9</c:v>
                </c:pt>
                <c:pt idx="9">
                  <c:v>3</c:v>
                </c:pt>
                <c:pt idx="10">
                  <c:v>6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416512"/>
        <c:axId val="76418048"/>
      </c:barChart>
      <c:catAx>
        <c:axId val="76416512"/>
        <c:scaling>
          <c:orientation val="minMax"/>
        </c:scaling>
        <c:delete val="0"/>
        <c:axPos val="l"/>
        <c:majorTickMark val="out"/>
        <c:minorTickMark val="none"/>
        <c:tickLblPos val="nextTo"/>
        <c:crossAx val="76418048"/>
        <c:crosses val="autoZero"/>
        <c:auto val="1"/>
        <c:lblAlgn val="ctr"/>
        <c:lblOffset val="100"/>
        <c:noMultiLvlLbl val="0"/>
      </c:catAx>
      <c:valAx>
        <c:axId val="76418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6416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73EF91-C355-4160-951A-919AE863A7A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57821-C9F2-4AA6-9074-9255709549A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Haettenschweiler" pitchFamily="34" charset="0"/>
              </a:rPr>
              <a:t>WEBER COUNTY SHERIFF’S OFFICE</a:t>
            </a:r>
            <a:br>
              <a:rPr lang="en-US" sz="6000" dirty="0" smtClean="0">
                <a:solidFill>
                  <a:schemeClr val="tx2"/>
                </a:solidFill>
                <a:latin typeface="Haettenschweiler" pitchFamily="34" charset="0"/>
              </a:rPr>
            </a:br>
            <a:r>
              <a:rPr lang="en-US" sz="6000" dirty="0" smtClean="0">
                <a:solidFill>
                  <a:schemeClr val="tx2"/>
                </a:solidFill>
                <a:latin typeface="Haettenschweiler" pitchFamily="34" charset="0"/>
              </a:rPr>
              <a:t>FARR WEST CITY</a:t>
            </a:r>
            <a:endParaRPr lang="en-US" sz="6000" dirty="0">
              <a:solidFill>
                <a:schemeClr val="tx2"/>
              </a:solidFill>
              <a:latin typeface="Haettenschweile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439" y="5523488"/>
            <a:ext cx="7854696" cy="107362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Haettenschweiler" pitchFamily="34" charset="0"/>
              </a:rPr>
              <a:t>2013 QUARTERLY REPORT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Haettenschweiler" pitchFamily="34" charset="0"/>
            </a:endParaRPr>
          </a:p>
        </p:txBody>
      </p:sp>
      <p:pic>
        <p:nvPicPr>
          <p:cNvPr id="4" name="Picture 6" descr="ba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70" y="2790090"/>
            <a:ext cx="2758435" cy="26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5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CRIME PATTERNS AND CONCERNS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Overall call volume has increased the first two months of 2013.  This is not due to an increase in crime but rather an increase in community-oriented policing efforts which include school visits and business checks.</a:t>
            </a:r>
          </a:p>
          <a:p>
            <a:r>
              <a:rPr lang="en-US" dirty="0" smtClean="0"/>
              <a:t>Overall, violent crime and property crime rates remain relatively low.</a:t>
            </a:r>
          </a:p>
          <a:p>
            <a:r>
              <a:rPr lang="en-US" dirty="0" smtClean="0"/>
              <a:t>An increase in temperature usually correlates with an increase property crimes.</a:t>
            </a:r>
          </a:p>
          <a:p>
            <a:r>
              <a:rPr lang="en-US" dirty="0" smtClean="0"/>
              <a:t>A crime prevention letter will be sent out with the city newsletter to remind residents to always lock their vehicles and to never leave valuables inside.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2400" y="1447800"/>
            <a:ext cx="3810000" cy="116205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COMMUNITY POLICING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"/>
          </p:nvPr>
        </p:nvSpPr>
        <p:spPr>
          <a:xfrm>
            <a:off x="533400" y="3048000"/>
            <a:ext cx="3124200" cy="3276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Crime prevention </a:t>
            </a:r>
            <a:r>
              <a:rPr lang="en-US" sz="3200" dirty="0"/>
              <a:t>l</a:t>
            </a:r>
            <a:r>
              <a:rPr lang="en-US" sz="3200" dirty="0" smtClean="0"/>
              <a:t>etter to be mailed out with city </a:t>
            </a:r>
            <a:r>
              <a:rPr lang="en-US" sz="3200" dirty="0"/>
              <a:t>n</a:t>
            </a:r>
            <a:r>
              <a:rPr lang="en-US" sz="3200" dirty="0" smtClean="0"/>
              <a:t>ewsletter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97600"/>
              </p:ext>
            </p:extLst>
          </p:nvPr>
        </p:nvGraphicFramePr>
        <p:xfrm>
          <a:off x="3962400" y="762000"/>
          <a:ext cx="4953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3" imgW="7780058" imgH="9101941" progId="Word.Document.8">
                  <p:embed/>
                </p:oleObj>
              </mc:Choice>
              <mc:Fallback>
                <p:oleObj name="Document" r:id="rId3" imgW="7780058" imgH="910194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762000"/>
                        <a:ext cx="4953000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2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2590800" cy="13118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SCHOOL VISITS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2590800" cy="2438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Farr West Elementary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Jan - 14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Feb – 17</a:t>
            </a:r>
          </a:p>
          <a:p>
            <a:pPr algn="ctr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Wahlquist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Jr. High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Jan –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1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Feb -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6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048000" y="5486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WELCOME SCHOOL RESOURCE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OFFICER MIKE CHATELAIN!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2895600" cy="13118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PREMISES CHECKS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667000"/>
            <a:ext cx="2590800" cy="2667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JANUARY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17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February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22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4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838200"/>
            <a:ext cx="3505200" cy="100701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COMMUNITY SERVICE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2057400"/>
            <a:ext cx="2286000" cy="2331720"/>
          </a:xfrm>
        </p:spPr>
        <p:txBody>
          <a:bodyPr>
            <a:noAutofit/>
          </a:bodyPr>
          <a:lstStyle/>
          <a:p>
            <a:r>
              <a:rPr lang="en-US" sz="2400" dirty="0" smtClean="0"/>
              <a:t>On March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 Sheriff’s Office Community Service Group spent the day cleaning up the area around the Farr West Office.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65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184" y="381000"/>
            <a:ext cx="7851648" cy="16764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tx2">
                    <a:lumMod val="90000"/>
                  </a:schemeClr>
                </a:solidFill>
              </a:rPr>
              <a:t>QUESTIONS?</a:t>
            </a:r>
            <a:endParaRPr lang="en-US" sz="96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6" descr="ba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54" y="2209800"/>
            <a:ext cx="4296508" cy="416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 BREAKDOWN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-457200" y="2209800"/>
            <a:ext cx="3962400" cy="44348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JANUARY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enguiat Bk BT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Lithograph" pitchFamily="2" charset="0"/>
              </a:rPr>
              <a:t>290 CALLS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Benguiat Bk BT" pitchFamily="18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Priority 1 – 98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2 – 31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3 – 66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4 – 84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5 – 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6 - 11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Benguiat Bk B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0351616"/>
              </p:ext>
            </p:extLst>
          </p:nvPr>
        </p:nvGraphicFramePr>
        <p:xfrm>
          <a:off x="2971799" y="1828809"/>
          <a:ext cx="5638802" cy="4648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2925"/>
                <a:gridCol w="577634"/>
                <a:gridCol w="797684"/>
                <a:gridCol w="1842925"/>
                <a:gridCol w="577634"/>
              </a:tblGrid>
              <a:tr h="2051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REPORTS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strike="noStrike" dirty="0">
                          <a:effectLst/>
                        </a:rPr>
                        <a:t>CALL DESCRIPTIONS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strike="noStrike">
                          <a:effectLst/>
                        </a:rPr>
                        <a:t>TOTAL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strike="noStrike">
                          <a:effectLst/>
                        </a:rPr>
                        <a:t>CALL DESCRIPTION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strike="noStrike">
                          <a:effectLst/>
                        </a:rPr>
                        <a:t>TOTAL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911 calls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Motorist assist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Abandoned vehicles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Ordinance violation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Alarms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Parking problems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Animal complaints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Premise checks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Assaults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Property lost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Assist other jurisdictions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Reckless drivers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Burglaries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Sex offenses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FF00"/>
                    </a:solidFill>
                  </a:tcPr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Citizen assists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Shoplifting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Community policing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Suspicious person/vehicle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Disturbance – family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Traffic violations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Disturbance – juvenile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Telephone harassment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51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DUIs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Thefts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Fire department assists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Threatened suicide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Frauds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Traffic accidents property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Impounds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Traffic accidents injury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Littering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Traffic stops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Medicals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Tobacco violations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Mental subjects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Vehicle burglaries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Missing juvenile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Warrants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118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Missing adult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Welfare checks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2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152400" y="2971800"/>
            <a:ext cx="3581400" cy="3718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TOTAL CALLS</a:t>
            </a:r>
          </a:p>
          <a:p>
            <a:pPr marL="393192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2009	     225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 248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	     235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	     249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2013	     290</a:t>
            </a:r>
          </a:p>
          <a:p>
            <a:pPr marL="393192" lvl="1" indent="0">
              <a:buNone/>
            </a:pPr>
            <a:endParaRPr lang="en-US" dirty="0" smtClean="0">
              <a:latin typeface="Lithograph" pitchFamily="2" charset="0"/>
            </a:endParaRPr>
          </a:p>
          <a:p>
            <a:pPr marL="393192" lvl="1" indent="0">
              <a:buNone/>
            </a:pP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4758619"/>
              </p:ext>
            </p:extLst>
          </p:nvPr>
        </p:nvGraphicFramePr>
        <p:xfrm>
          <a:off x="3657600" y="2209800"/>
          <a:ext cx="50292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64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 BREAKDOWN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-381000" y="2286000"/>
            <a:ext cx="3581400" cy="44348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   FEBRUARY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  240 calls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Benguiat Bk BT" pitchFamily="18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Priority 1 – 84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2 – 24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3 – 40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4 – 82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5 – 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6 - 10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Benguiat Bk B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523273"/>
              </p:ext>
            </p:extLst>
          </p:nvPr>
        </p:nvGraphicFramePr>
        <p:xfrm>
          <a:off x="3048000" y="1828800"/>
          <a:ext cx="5638801" cy="4648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2926"/>
                <a:gridCol w="577633"/>
                <a:gridCol w="797683"/>
                <a:gridCol w="1842926"/>
                <a:gridCol w="577633"/>
              </a:tblGrid>
              <a:tr h="21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REPORTS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strike="noStrike" dirty="0">
                          <a:effectLst/>
                        </a:rPr>
                        <a:t>CALL DESCRIPTIONS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strike="noStrike">
                          <a:effectLst/>
                        </a:rPr>
                        <a:t>TOTAL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strike="noStrike" dirty="0">
                          <a:effectLst/>
                        </a:rPr>
                        <a:t>CALL DESCRIPTION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strike="noStrike">
                          <a:effectLst/>
                        </a:rPr>
                        <a:t>TOTAL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911 calls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Parking problems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Abandoned vehicles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Property damage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Alarms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Premise checks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Animal complaints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Property found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Assaults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Protective order service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Assist other jurisdictions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Runaway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Burglaries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Sex offenses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FF00"/>
                    </a:solidFill>
                  </a:tcPr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Citizen assists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Shots fired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Community policing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Stalking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Disorderly conduct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Suspicious person/vehicle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Disturbance – family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Threats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1958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Disturbance – juvenile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Thefts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DUIs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Threatened suicide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Extra patrol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Traffic accidents property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Frauds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Traffic accidents injury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Impounds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Traffic stops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smtClean="0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Keep the peace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Till tap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Liquor violation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Vehicle burglaries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>
                    <a:solidFill>
                      <a:srgbClr val="FF0000"/>
                    </a:solidFill>
                  </a:tcPr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Medicals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VIN inspection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2023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Motorist assist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Warrants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  <a:tr h="1958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Neglect -child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Welfare checks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910" marR="5910" marT="591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228600" y="2971800"/>
            <a:ext cx="3581400" cy="3718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TOTAL CALLS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2009	     180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 230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	     194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	     231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2013	     240</a:t>
            </a:r>
          </a:p>
          <a:p>
            <a:pPr marL="393192" lvl="1" indent="0">
              <a:buNone/>
            </a:pPr>
            <a:endParaRPr lang="en-US" dirty="0" smtClean="0">
              <a:latin typeface="Lithograph" pitchFamily="2" charset="0"/>
            </a:endParaRPr>
          </a:p>
          <a:p>
            <a:pPr marL="393192" lvl="1" indent="0">
              <a:buNone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0887348"/>
              </p:ext>
            </p:extLst>
          </p:nvPr>
        </p:nvGraphicFramePr>
        <p:xfrm>
          <a:off x="3505200" y="2209800"/>
          <a:ext cx="5181600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4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895600" cy="1295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TRAFFIC ACCIDENTS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2286000"/>
            <a:ext cx="2438400" cy="3962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JANUARY</a:t>
            </a:r>
          </a:p>
          <a:p>
            <a:pPr algn="ctr"/>
            <a:r>
              <a:rPr lang="en-US" sz="2800" dirty="0" smtClean="0">
                <a:latin typeface="Lithograph" pitchFamily="2" charset="0"/>
              </a:rPr>
              <a:t>18 PD</a:t>
            </a:r>
          </a:p>
          <a:p>
            <a:pPr algn="ctr"/>
            <a:r>
              <a:rPr lang="en-US" sz="2800" dirty="0">
                <a:latin typeface="Lithograph" pitchFamily="2" charset="0"/>
              </a:rPr>
              <a:t>1</a:t>
            </a:r>
            <a:r>
              <a:rPr lang="en-US" sz="2800" dirty="0" smtClean="0">
                <a:latin typeface="Lithograph" pitchFamily="2" charset="0"/>
              </a:rPr>
              <a:t> PI</a:t>
            </a:r>
          </a:p>
          <a:p>
            <a:pPr algn="ctr"/>
            <a:endParaRPr lang="en-US" sz="2800" dirty="0">
              <a:latin typeface="Lithograph" pitchFamily="2" charset="0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FEBRUARY</a:t>
            </a:r>
          </a:p>
          <a:p>
            <a:pPr algn="ctr"/>
            <a:r>
              <a:rPr lang="en-US" sz="2800" dirty="0" smtClean="0">
                <a:latin typeface="Lithograph" pitchFamily="2" charset="0"/>
              </a:rPr>
              <a:t> 9 PD</a:t>
            </a:r>
          </a:p>
          <a:p>
            <a:pPr algn="ctr"/>
            <a:r>
              <a:rPr lang="en-US" sz="2800" dirty="0">
                <a:latin typeface="Lithograph" pitchFamily="2" charset="0"/>
              </a:rPr>
              <a:t>2</a:t>
            </a:r>
            <a:r>
              <a:rPr lang="en-US" sz="2800" dirty="0" smtClean="0">
                <a:latin typeface="Lithograph" pitchFamily="2" charset="0"/>
              </a:rPr>
              <a:t> Pi</a:t>
            </a:r>
          </a:p>
          <a:p>
            <a:pPr algn="ctr"/>
            <a:endParaRPr lang="en-US" sz="2800" dirty="0">
              <a:latin typeface="Lithograph" pitchFamily="2" charset="0"/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heriff’s Office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Lithograph" pitchFamily="2" charset="0"/>
              </a:rPr>
              <a:t>7</a:t>
            </a:r>
            <a:endParaRPr lang="en-US" sz="2800" dirty="0">
              <a:solidFill>
                <a:srgbClr val="FF0000"/>
              </a:solidFill>
              <a:latin typeface="Lithograph" pitchFamily="2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0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CITATIONS 5-YEAR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 COMPARISON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729160"/>
              </p:ext>
            </p:extLst>
          </p:nvPr>
        </p:nvGraphicFramePr>
        <p:xfrm>
          <a:off x="457200" y="2133600"/>
          <a:ext cx="8229600" cy="454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6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228600" y="2819400"/>
            <a:ext cx="3886200" cy="3337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TOTAL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CALLS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2008     3018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  2685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 2899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	     2920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   2847</a:t>
            </a:r>
          </a:p>
          <a:p>
            <a:pPr marL="393192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8399336"/>
              </p:ext>
            </p:extLst>
          </p:nvPr>
        </p:nvGraphicFramePr>
        <p:xfrm>
          <a:off x="3505200" y="2057400"/>
          <a:ext cx="54102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1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2012 DUI ARRESTS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13942"/>
              </p:ext>
            </p:extLst>
          </p:nvPr>
        </p:nvGraphicFramePr>
        <p:xfrm>
          <a:off x="457200" y="18288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7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784</TotalTime>
  <Words>486</Words>
  <Application>Microsoft Office PowerPoint</Application>
  <PresentationFormat>On-screen Show (4:3)</PresentationFormat>
  <Paragraphs>312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Document</vt:lpstr>
      <vt:lpstr>WEBER COUNTY SHERIFF’S OFFICE FARR WEST CITY</vt:lpstr>
      <vt:lpstr>CALL BREAKDOWN</vt:lpstr>
      <vt:lpstr>CALLS FOR SERVICE 5-YEAR COMPARISON</vt:lpstr>
      <vt:lpstr>CALL BREAKDOWN</vt:lpstr>
      <vt:lpstr>CALLS FOR SERVICE 5-YEAR COMPARISON</vt:lpstr>
      <vt:lpstr>TRAFFIC ACCIDENTS</vt:lpstr>
      <vt:lpstr>CITATIONS 5-YEAR  COMPARISON </vt:lpstr>
      <vt:lpstr>CALLS FOR SERVICE 5-year Comparison</vt:lpstr>
      <vt:lpstr>2012 DUI ARRESTS</vt:lpstr>
      <vt:lpstr>CRIME PATTERNS AND CONCERNS</vt:lpstr>
      <vt:lpstr>COMMUNITY POLICING</vt:lpstr>
      <vt:lpstr>SCHOOL VISITS</vt:lpstr>
      <vt:lpstr>PREMISES CHECKS</vt:lpstr>
      <vt:lpstr>COMMUNITY SERVICE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Findlay, Lane</dc:creator>
  <cp:lastModifiedBy>Findlay, Lane</cp:lastModifiedBy>
  <cp:revision>59</cp:revision>
  <cp:lastPrinted>2013-03-07T22:26:53Z</cp:lastPrinted>
  <dcterms:created xsi:type="dcterms:W3CDTF">2013-03-04T23:12:09Z</dcterms:created>
  <dcterms:modified xsi:type="dcterms:W3CDTF">2013-03-08T15:29:38Z</dcterms:modified>
</cp:coreProperties>
</file>